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notesMasterIdLst>
    <p:notesMasterId r:id="rId14"/>
  </p:notesMasterIdLst>
  <p:sldIdLst>
    <p:sldId id="256" r:id="rId2"/>
    <p:sldId id="266" r:id="rId3"/>
    <p:sldId id="264" r:id="rId4"/>
    <p:sldId id="258" r:id="rId5"/>
    <p:sldId id="259" r:id="rId6"/>
    <p:sldId id="257" r:id="rId7"/>
    <p:sldId id="261" r:id="rId8"/>
    <p:sldId id="260" r:id="rId9"/>
    <p:sldId id="262" r:id="rId10"/>
    <p:sldId id="263" r:id="rId11"/>
    <p:sldId id="265" r:id="rId12"/>
    <p:sldId id="267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171"/>
    <p:restoredTop sz="64463"/>
  </p:normalViewPr>
  <p:slideViewPr>
    <p:cSldViewPr snapToGrid="0">
      <p:cViewPr varScale="1">
        <p:scale>
          <a:sx n="68" d="100"/>
          <a:sy n="68" d="100"/>
        </p:scale>
        <p:origin x="240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image5.gif>
</file>

<file path=ppt/media/image6.gif>
</file>

<file path=ppt/media/image7.png>
</file>

<file path=ppt/media/image7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C6DF53-1111-4341-8083-C66C42FCB4A6}" type="datetimeFigureOut">
              <a:rPr lang="de-DE" smtClean="0"/>
              <a:t>22.01.23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E87FF1-2542-064C-B387-8D0508EF4F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5207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K-means_clustering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87FF1-2542-064C-B387-8D0508EF4F93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36623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First </a:t>
            </a:r>
            <a:r>
              <a:rPr lang="de-DE" dirty="0" err="1"/>
              <a:t>diference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vectors</a:t>
            </a:r>
            <a:r>
              <a:rPr lang="de-DE" dirty="0"/>
              <a:t>:</a:t>
            </a:r>
          </a:p>
          <a:p>
            <a:endParaRPr lang="de-DE" dirty="0"/>
          </a:p>
          <a:p>
            <a:r>
              <a:rPr lang="de-DE" dirty="0"/>
              <a:t>3-0 und 4-6 --&gt; (3, -2) 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squared</a:t>
            </a:r>
            <a:r>
              <a:rPr lang="de-DE" dirty="0">
                <a:sym typeface="Wingdings" pitchFamily="2" charset="2"/>
              </a:rPr>
              <a:t> product (3^2 + -2^2) 9 + 4  </a:t>
            </a:r>
            <a:r>
              <a:rPr lang="de-DE" dirty="0" err="1">
                <a:sym typeface="Wingdings" pitchFamily="2" charset="2"/>
              </a:rPr>
              <a:t>sqrt</a:t>
            </a:r>
            <a:r>
              <a:rPr lang="de-DE" dirty="0">
                <a:sym typeface="Wingdings" pitchFamily="2" charset="2"/>
              </a:rPr>
              <a:t> (13)  3.641</a:t>
            </a:r>
            <a:endParaRPr lang="de-AT" dirty="0">
              <a:sym typeface="Wingdings" pitchFamily="2" charset="2"/>
            </a:endParaRPr>
          </a:p>
          <a:p>
            <a:endParaRPr lang="de-AT" dirty="0">
              <a:sym typeface="Wingdings" pitchFamily="2" charset="2"/>
            </a:endParaRPr>
          </a:p>
          <a:p>
            <a:endParaRPr lang="de-AT" dirty="0">
              <a:sym typeface="Wingdings" pitchFamily="2" charset="2"/>
            </a:endParaRPr>
          </a:p>
          <a:p>
            <a:r>
              <a:rPr lang="de-AT" dirty="0">
                <a:sym typeface="Wingdings" pitchFamily="2" charset="2"/>
              </a:rPr>
              <a:t>Do you know more distance measurements?</a:t>
            </a:r>
          </a:p>
          <a:p>
            <a:r>
              <a:rPr lang="de-AT" dirty="0"/>
              <a:t>Cosine distance ?</a:t>
            </a:r>
          </a:p>
          <a:p>
            <a:r>
              <a:rPr lang="de-AT" dirty="0"/>
              <a:t>Jaccard Distance?</a:t>
            </a:r>
          </a:p>
          <a:p>
            <a:r>
              <a:rPr lang="de-AT" dirty="0"/>
              <a:t>Hamming  Distance</a:t>
            </a:r>
          </a:p>
          <a:p>
            <a:endParaRPr lang="de-AT" dirty="0"/>
          </a:p>
          <a:p>
            <a:endParaRPr lang="de-AT" dirty="0"/>
          </a:p>
          <a:p>
            <a:r>
              <a:rPr lang="de-AT" dirty="0"/>
              <a:t>Jaccard Distance: </a:t>
            </a:r>
          </a:p>
          <a:p>
            <a:endParaRPr lang="de-AT" dirty="0"/>
          </a:p>
          <a:p>
            <a:r>
              <a:rPr lang="de-AT" dirty="0"/>
              <a:t>Two sets:</a:t>
            </a:r>
          </a:p>
          <a:p>
            <a:endParaRPr lang="de-AT" dirty="0"/>
          </a:p>
          <a:p>
            <a:r>
              <a:rPr lang="de-AT" dirty="0"/>
              <a:t>(1,2,3)</a:t>
            </a:r>
          </a:p>
          <a:p>
            <a:endParaRPr lang="de-AT" dirty="0"/>
          </a:p>
          <a:p>
            <a:r>
              <a:rPr lang="de-AT" dirty="0"/>
              <a:t>(1,3,5,6)</a:t>
            </a:r>
          </a:p>
          <a:p>
            <a:endParaRPr lang="de-AT" dirty="0"/>
          </a:p>
          <a:p>
            <a:r>
              <a:rPr lang="de-AT" dirty="0"/>
              <a:t>1- In_both / all = jaccard ( How dissimilar are both sets)</a:t>
            </a:r>
          </a:p>
          <a:p>
            <a:endParaRPr lang="de-AT" dirty="0"/>
          </a:p>
          <a:p>
            <a:r>
              <a:rPr lang="de-AT" dirty="0"/>
              <a:t>(1,3)/(1,2,3,5,6) = 1- 2/5 = 0.6</a:t>
            </a:r>
          </a:p>
          <a:p>
            <a:endParaRPr lang="de-AT" dirty="0"/>
          </a:p>
          <a:p>
            <a:endParaRPr lang="de-AT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87FF1-2542-064C-B387-8D0508EF4F93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473517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87FF1-2542-064C-B387-8D0508EF4F93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0531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err="1"/>
              <a:t>Currently</a:t>
            </a:r>
            <a:r>
              <a:rPr lang="de-DE"/>
              <a:t> a </a:t>
            </a:r>
            <a:r>
              <a:rPr lang="de-DE" err="1"/>
              <a:t>lot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different </a:t>
            </a:r>
            <a:r>
              <a:rPr lang="de-DE" err="1"/>
              <a:t>algorithm</a:t>
            </a:r>
            <a:r>
              <a:rPr lang="de-DE"/>
              <a:t> </a:t>
            </a:r>
            <a:r>
              <a:rPr lang="de-DE" err="1"/>
              <a:t>are</a:t>
            </a:r>
            <a:r>
              <a:rPr lang="de-DE"/>
              <a:t> </a:t>
            </a:r>
            <a:r>
              <a:rPr lang="de-DE" err="1"/>
              <a:t>available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</a:t>
            </a:r>
            <a:r>
              <a:rPr lang="de-DE" err="1"/>
              <a:t>clustering</a:t>
            </a:r>
            <a:r>
              <a:rPr lang="de-DE"/>
              <a:t>.</a:t>
            </a:r>
          </a:p>
          <a:p>
            <a:endParaRPr lang="de-DE"/>
          </a:p>
          <a:p>
            <a:r>
              <a:rPr lang="de-DE" err="1"/>
              <a:t>MiniBarch</a:t>
            </a:r>
            <a:r>
              <a:rPr lang="de-DE"/>
              <a:t> </a:t>
            </a:r>
            <a:r>
              <a:rPr lang="de-DE" err="1"/>
              <a:t>Kmeans</a:t>
            </a:r>
            <a:r>
              <a:rPr lang="de-DE"/>
              <a:t>: Same </a:t>
            </a:r>
            <a:r>
              <a:rPr lang="de-DE" err="1"/>
              <a:t>as</a:t>
            </a:r>
            <a:r>
              <a:rPr lang="de-DE"/>
              <a:t> </a:t>
            </a:r>
            <a:r>
              <a:rPr lang="de-DE" err="1"/>
              <a:t>k-means</a:t>
            </a:r>
            <a:r>
              <a:rPr lang="de-DE"/>
              <a:t> but </a:t>
            </a:r>
            <a:r>
              <a:rPr lang="de-DE" err="1"/>
              <a:t>for</a:t>
            </a:r>
            <a:r>
              <a:rPr lang="de-DE"/>
              <a:t> massive </a:t>
            </a:r>
            <a:r>
              <a:rPr lang="de-DE" err="1"/>
              <a:t>datasets</a:t>
            </a:r>
            <a:r>
              <a:rPr lang="de-DE"/>
              <a:t> </a:t>
            </a:r>
            <a:r>
              <a:rPr lang="de-DE" err="1"/>
              <a:t>instead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using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whole</a:t>
            </a:r>
            <a:r>
              <a:rPr lang="de-DE"/>
              <a:t> </a:t>
            </a:r>
            <a:r>
              <a:rPr lang="de-DE" err="1"/>
              <a:t>dataset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</a:t>
            </a:r>
            <a:r>
              <a:rPr lang="de-DE" err="1"/>
              <a:t>each</a:t>
            </a:r>
            <a:r>
              <a:rPr lang="de-DE"/>
              <a:t> </a:t>
            </a:r>
            <a:r>
              <a:rPr lang="de-DE" err="1"/>
              <a:t>iteration</a:t>
            </a:r>
            <a:r>
              <a:rPr lang="de-DE"/>
              <a:t>, </a:t>
            </a:r>
            <a:r>
              <a:rPr lang="de-DE" err="1"/>
              <a:t>only</a:t>
            </a:r>
            <a:r>
              <a:rPr lang="de-DE"/>
              <a:t> a mini </a:t>
            </a:r>
            <a:r>
              <a:rPr lang="de-DE" err="1"/>
              <a:t>batch</a:t>
            </a:r>
            <a:r>
              <a:rPr lang="de-DE"/>
              <a:t> </a:t>
            </a:r>
            <a:r>
              <a:rPr lang="de-DE" err="1"/>
              <a:t>is</a:t>
            </a:r>
            <a:r>
              <a:rPr lang="de-DE"/>
              <a:t> </a:t>
            </a:r>
            <a:r>
              <a:rPr lang="de-DE" err="1"/>
              <a:t>used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</a:t>
            </a:r>
            <a:r>
              <a:rPr lang="de-DE" err="1"/>
              <a:t>centroid</a:t>
            </a:r>
            <a:r>
              <a:rPr lang="de-DE"/>
              <a:t> </a:t>
            </a:r>
            <a:r>
              <a:rPr lang="de-DE" err="1"/>
              <a:t>detection</a:t>
            </a:r>
            <a:endParaRPr lang="de-DE"/>
          </a:p>
          <a:p>
            <a:r>
              <a:rPr lang="de-DE"/>
              <a:t>Affinity Propagation: Not </a:t>
            </a:r>
            <a:r>
              <a:rPr lang="de-DE" err="1"/>
              <a:t>necessary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determine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number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clusters</a:t>
            </a:r>
            <a:r>
              <a:rPr lang="de-DE"/>
              <a:t> in </a:t>
            </a:r>
            <a:r>
              <a:rPr lang="de-DE" err="1"/>
              <a:t>advance</a:t>
            </a:r>
            <a:r>
              <a:rPr lang="de-DE"/>
              <a:t>, </a:t>
            </a:r>
            <a:r>
              <a:rPr lang="de-DE" err="1"/>
              <a:t>its</a:t>
            </a:r>
            <a:r>
              <a:rPr lang="de-DE"/>
              <a:t> a </a:t>
            </a:r>
            <a:r>
              <a:rPr lang="de-DE" err="1"/>
              <a:t>message</a:t>
            </a:r>
            <a:r>
              <a:rPr lang="de-DE"/>
              <a:t> </a:t>
            </a:r>
            <a:r>
              <a:rPr lang="de-DE" err="1"/>
              <a:t>sending</a:t>
            </a:r>
            <a:r>
              <a:rPr lang="de-DE"/>
              <a:t> </a:t>
            </a:r>
            <a:r>
              <a:rPr lang="de-DE" err="1"/>
              <a:t>algorithm</a:t>
            </a:r>
            <a:r>
              <a:rPr lang="de-DE"/>
              <a:t> </a:t>
            </a:r>
            <a:r>
              <a:rPr lang="de-DE" err="1"/>
              <a:t>by</a:t>
            </a:r>
            <a:r>
              <a:rPr lang="de-DE"/>
              <a:t> </a:t>
            </a:r>
            <a:r>
              <a:rPr lang="de-DE" err="1"/>
              <a:t>informing</a:t>
            </a:r>
            <a:r>
              <a:rPr lang="de-DE"/>
              <a:t> </a:t>
            </a:r>
            <a:r>
              <a:rPr lang="de-DE" err="1"/>
              <a:t>about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attractiveness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each</a:t>
            </a:r>
            <a:r>
              <a:rPr lang="de-DE"/>
              <a:t> </a:t>
            </a:r>
            <a:r>
              <a:rPr lang="de-DE" err="1"/>
              <a:t>datapoint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sender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87FF1-2542-064C-B387-8D0508EF4F93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4857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K-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means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is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a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centroid-based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clustering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algorithm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,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where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we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calculate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distance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between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each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data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point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and a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centroid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to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assign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it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to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a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cluster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. The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goal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is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to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identify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K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number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of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groups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in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dataset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. </a:t>
            </a:r>
          </a:p>
          <a:p>
            <a:r>
              <a:rPr lang="de-DE" b="0" i="1">
                <a:solidFill>
                  <a:srgbClr val="FFFFFF"/>
                </a:solidFill>
                <a:effectLst/>
              </a:rPr>
              <a:t>“K-</a:t>
            </a:r>
            <a:r>
              <a:rPr lang="de-DE" b="0" i="1" err="1">
                <a:solidFill>
                  <a:srgbClr val="FFFFFF"/>
                </a:solidFill>
                <a:effectLst/>
              </a:rPr>
              <a:t>means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clustering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is</a:t>
            </a:r>
            <a:r>
              <a:rPr lang="de-DE" b="0" i="1">
                <a:solidFill>
                  <a:srgbClr val="FFFFFF"/>
                </a:solidFill>
                <a:effectLst/>
              </a:rPr>
              <a:t> a </a:t>
            </a:r>
            <a:r>
              <a:rPr lang="de-DE" b="0" i="1" err="1">
                <a:solidFill>
                  <a:srgbClr val="FFFFFF"/>
                </a:solidFill>
                <a:effectLst/>
              </a:rPr>
              <a:t>method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of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vector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quantization</a:t>
            </a:r>
            <a:r>
              <a:rPr lang="de-DE" b="0" i="1">
                <a:solidFill>
                  <a:srgbClr val="FFFFFF"/>
                </a:solidFill>
                <a:effectLst/>
              </a:rPr>
              <a:t>, </a:t>
            </a:r>
            <a:r>
              <a:rPr lang="de-DE" b="0" i="1" err="1">
                <a:solidFill>
                  <a:srgbClr val="FFFFFF"/>
                </a:solidFill>
                <a:effectLst/>
              </a:rPr>
              <a:t>originally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from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signal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processing</a:t>
            </a:r>
            <a:r>
              <a:rPr lang="de-DE" b="0" i="1">
                <a:solidFill>
                  <a:srgbClr val="FFFFFF"/>
                </a:solidFill>
                <a:effectLst/>
              </a:rPr>
              <a:t>, </a:t>
            </a:r>
            <a:r>
              <a:rPr lang="de-DE" b="0" i="1" err="1">
                <a:solidFill>
                  <a:srgbClr val="FFFFFF"/>
                </a:solidFill>
                <a:effectLst/>
              </a:rPr>
              <a:t>that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aims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to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partition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n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observations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into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k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clusters</a:t>
            </a:r>
            <a:r>
              <a:rPr lang="de-DE" b="0" i="1">
                <a:solidFill>
                  <a:srgbClr val="FFFFFF"/>
                </a:solidFill>
                <a:effectLst/>
              </a:rPr>
              <a:t> in </a:t>
            </a:r>
            <a:r>
              <a:rPr lang="de-DE" b="0" i="1" err="1">
                <a:solidFill>
                  <a:srgbClr val="FFFFFF"/>
                </a:solidFill>
                <a:effectLst/>
              </a:rPr>
              <a:t>which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each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observation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belongs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to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the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cluster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with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the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nearest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mean</a:t>
            </a:r>
            <a:r>
              <a:rPr lang="de-DE" b="0" i="1">
                <a:solidFill>
                  <a:srgbClr val="FFFFFF"/>
                </a:solidFill>
                <a:effectLst/>
              </a:rPr>
              <a:t>, </a:t>
            </a:r>
            <a:r>
              <a:rPr lang="de-DE" b="0" i="1" err="1">
                <a:solidFill>
                  <a:srgbClr val="FFFFFF"/>
                </a:solidFill>
                <a:effectLst/>
              </a:rPr>
              <a:t>serving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as</a:t>
            </a:r>
            <a:r>
              <a:rPr lang="de-DE" b="0" i="1">
                <a:solidFill>
                  <a:srgbClr val="FFFFFF"/>
                </a:solidFill>
                <a:effectLst/>
              </a:rPr>
              <a:t> a prototype </a:t>
            </a:r>
            <a:r>
              <a:rPr lang="de-DE" b="0" i="1" err="1">
                <a:solidFill>
                  <a:srgbClr val="FFFFFF"/>
                </a:solidFill>
                <a:effectLst/>
              </a:rPr>
              <a:t>of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the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cluster</a:t>
            </a:r>
            <a:r>
              <a:rPr lang="de-DE" b="0" i="1">
                <a:solidFill>
                  <a:srgbClr val="FFFFFF"/>
                </a:solidFill>
                <a:effectLst/>
              </a:rPr>
              <a:t>.” – </a:t>
            </a:r>
            <a:r>
              <a:rPr lang="de-DE" b="0" i="1" u="none" strike="noStrike">
                <a:solidFill>
                  <a:srgbClr val="A591EE"/>
                </a:solidFill>
                <a:effectLst/>
                <a:hlinkClick r:id="rId3"/>
              </a:rPr>
              <a:t>Source</a:t>
            </a:r>
            <a:endParaRPr lang="de-DE" b="0" i="1">
              <a:solidFill>
                <a:srgbClr val="FFFFFF"/>
              </a:solidFill>
              <a:effectLst/>
            </a:endParaRPr>
          </a:p>
          <a:p>
            <a:pPr algn="l"/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It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is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an iterative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process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of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assigning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each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data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point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to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groups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and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slowly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data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points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get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clustered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based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on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similar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features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. The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objective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is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to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minimize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sum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of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distances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between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data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points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and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cluster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centroid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,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to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identify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correct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group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each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data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point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should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belong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to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. </a:t>
            </a:r>
          </a:p>
          <a:p>
            <a:pPr algn="l"/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Here,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we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divide a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data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space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into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K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clusters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and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assign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a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mean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value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to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each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. The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data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points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are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placed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in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clusters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closest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to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mean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value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of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that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cluster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.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There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are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several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distance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metrics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available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that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can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be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used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to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calculate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distance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. </a:t>
            </a:r>
          </a:p>
          <a:p>
            <a:br>
              <a:rPr lang="de-DE"/>
            </a:b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87FF1-2542-064C-B387-8D0508EF4F93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21934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87FF1-2542-064C-B387-8D0508EF4F93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52694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https://</a:t>
            </a:r>
            <a:r>
              <a:rPr lang="de-DE" err="1"/>
              <a:t>www.digitalvidya.com</a:t>
            </a:r>
            <a:r>
              <a:rPr lang="de-DE"/>
              <a:t>/</a:t>
            </a:r>
            <a:r>
              <a:rPr lang="de-DE" err="1"/>
              <a:t>blog</a:t>
            </a:r>
            <a:r>
              <a:rPr lang="de-DE"/>
              <a:t>/the-top-5-clustering-algorithms-data-scientists-should-know/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87FF1-2542-064C-B387-8D0508EF4F93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20413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87FF1-2542-064C-B387-8D0508EF4F93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48717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Outliere</a:t>
            </a:r>
            <a:r>
              <a:rPr lang="de-DE" dirty="0"/>
              <a:t> </a:t>
            </a:r>
            <a:r>
              <a:rPr lang="de-DE" dirty="0" err="1"/>
              <a:t>usually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added</a:t>
            </a:r>
            <a:r>
              <a:rPr lang="de-DE" dirty="0"/>
              <a:t> after all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points</a:t>
            </a:r>
            <a:r>
              <a:rPr lang="de-DE" dirty="0"/>
              <a:t> </a:t>
            </a:r>
            <a:r>
              <a:rPr lang="de-DE" dirty="0" err="1"/>
              <a:t>were</a:t>
            </a:r>
            <a:r>
              <a:rPr lang="de-DE" dirty="0"/>
              <a:t>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merged</a:t>
            </a:r>
            <a:r>
              <a:rPr lang="de-DE" dirty="0"/>
              <a:t>, so </a:t>
            </a:r>
            <a:r>
              <a:rPr lang="de-DE" dirty="0" err="1"/>
              <a:t>usually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last </a:t>
            </a:r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outlier</a:t>
            </a:r>
            <a:r>
              <a:rPr lang="de-DE" dirty="0"/>
              <a:t> </a:t>
            </a:r>
            <a:r>
              <a:rPr lang="de-DE" dirty="0" err="1"/>
              <a:t>addition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? </a:t>
            </a:r>
            <a:r>
              <a:rPr lang="de-DE" dirty="0" err="1"/>
              <a:t>Especially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ot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similar</a:t>
            </a:r>
            <a:r>
              <a:rPr lang="de-DE" dirty="0"/>
              <a:t> </a:t>
            </a:r>
            <a:r>
              <a:rPr lang="de-DE" dirty="0" err="1"/>
              <a:t>points</a:t>
            </a:r>
            <a:r>
              <a:rPr lang="de-DE" dirty="0"/>
              <a:t> in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cluster</a:t>
            </a:r>
            <a:r>
              <a:rPr lang="de-DE" dirty="0"/>
              <a:t>,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clustering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different </a:t>
            </a:r>
            <a:r>
              <a:rPr lang="de-DE" dirty="0" err="1"/>
              <a:t>resolutions</a:t>
            </a:r>
            <a:r>
              <a:rPr lang="de-DE" dirty="0"/>
              <a:t> </a:t>
            </a:r>
          </a:p>
          <a:p>
            <a:endParaRPr lang="de-DE" dirty="0"/>
          </a:p>
          <a:p>
            <a:r>
              <a:rPr lang="de-DE" dirty="0" err="1"/>
              <a:t>Faster</a:t>
            </a:r>
            <a:r>
              <a:rPr lang="de-DE" dirty="0"/>
              <a:t> </a:t>
            </a:r>
            <a:r>
              <a:rPr lang="de-DE" dirty="0" err="1"/>
              <a:t>option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an </a:t>
            </a:r>
            <a:r>
              <a:rPr lang="de-DE" dirty="0" err="1"/>
              <a:t>algoirithm</a:t>
            </a:r>
            <a:r>
              <a:rPr lang="de-DE" dirty="0"/>
              <a:t> </a:t>
            </a:r>
            <a:r>
              <a:rPr lang="de-DE" dirty="0" err="1"/>
              <a:t>called</a:t>
            </a:r>
            <a:r>
              <a:rPr lang="de-DE" dirty="0"/>
              <a:t> </a:t>
            </a:r>
            <a:r>
              <a:rPr lang="de-DE" dirty="0" err="1"/>
              <a:t>birch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87FF1-2542-064C-B387-8D0508EF4F93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629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Sunday, January 22,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589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Sunday, January 22,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314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Sunday, January 22,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097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Sunday, January 22,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960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Sunday, January 22,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603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Sunday, January 22,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299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Sunday, January 22,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‹Nr.›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799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Sunday, January 22,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454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Sunday, January 22,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900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Sunday, January 22,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772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Sunday, January 22,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42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Sunday, January 22, 2023</a:t>
            </a:fld>
            <a:endParaRPr lang="en-US" cap="al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‹Nr.›</a:t>
            </a:fld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1067012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esearchgate.net/publication/325867536_Machine_learning_from_radiomics_to_discovery_and_routine/profile/Georg-Langs?_sg%5B0%5D=mf_As3Xdc9mrPSg1xoQ9G-KM6lcnnW2oKV1Z7SaRN-qOFYWCkuOynHOklAzxxqAiZNeZdck.KLrR6MPGhGWV58u5eKFWQ88YEJwQvGDY3LjUO3oGNCNVGsOvvYNSHZJE04VQfy-bZ0c-xXNju78hCNblgNwawQ&amp;_sg%5B1%5D=K1s93RhCo4DXdvO3zD7mA8zv0cTDUi-EIFtlMJ0IVSJJyKwQ8bdbCArAw02SNikbodNzRDk.dIPr_OZpuuM3zAfgvnYHhgzHzJq3mAphPw13ogizeAKL2Vcbx_ZKQ7LDjUiGGV4GE4z9hIUcjzjE6QAaCwoWBQ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6F292AA-C8DB-4CAA-97C9-456CF85406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3F69DE-48D0-83B5-DAF9-36D968284B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81" r="29764" b="-1"/>
          <a:stretch/>
        </p:blipFill>
        <p:spPr>
          <a:xfrm>
            <a:off x="-1" y="10"/>
            <a:ext cx="458790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A065953-3D69-4CD4-80C3-DF10DEB4C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902" y="-429"/>
            <a:ext cx="7604097" cy="6857571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  <a:alpha val="73000"/>
                </a:schemeClr>
              </a:gs>
              <a:gs pos="100000">
                <a:schemeClr val="accent2"/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AB36DB5-F10D-4EDB-87E2-ECB9301FF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901" y="0"/>
            <a:ext cx="7604097" cy="6858000"/>
          </a:xfrm>
          <a:prstGeom prst="rect">
            <a:avLst/>
          </a:prstGeom>
          <a:gradFill>
            <a:gsLst>
              <a:gs pos="0">
                <a:schemeClr val="accent5">
                  <a:alpha val="37000"/>
                </a:schemeClr>
              </a:gs>
              <a:gs pos="98000">
                <a:schemeClr val="accent2">
                  <a:alpha val="66000"/>
                </a:schemeClr>
              </a:gs>
            </a:gsLst>
            <a:lin ang="12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46F195D-95DC-419E-BBC1-E2B601A60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599847" y="4355164"/>
            <a:ext cx="7592151" cy="2502836"/>
          </a:xfrm>
          <a:prstGeom prst="rect">
            <a:avLst/>
          </a:prstGeom>
          <a:gradFill>
            <a:gsLst>
              <a:gs pos="22000">
                <a:schemeClr val="accent6">
                  <a:alpha val="39000"/>
                </a:schemeClr>
              </a:gs>
              <a:gs pos="82000">
                <a:schemeClr val="accent5">
                  <a:alpha val="19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256CF5B-1DAD-4912-86B9-FCA733692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704304">
            <a:off x="6080918" y="830588"/>
            <a:ext cx="4998441" cy="4998441"/>
          </a:xfrm>
          <a:prstGeom prst="ellipse">
            <a:avLst/>
          </a:pr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18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CE4C463-08A8-FFDF-E5AE-72EFFC258A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5425" y="768485"/>
            <a:ext cx="6133656" cy="3169674"/>
          </a:xfrm>
        </p:spPr>
        <p:txBody>
          <a:bodyPr>
            <a:normAutofit/>
          </a:bodyPr>
          <a:lstStyle/>
          <a:p>
            <a:pPr algn="r"/>
            <a:r>
              <a:rPr lang="de-DE" dirty="0">
                <a:solidFill>
                  <a:schemeClr val="bg1"/>
                </a:solidFill>
              </a:rPr>
              <a:t>Unsupervised Learning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7C21231-C78D-93FB-E415-85C5E65A7C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62918" y="4793128"/>
            <a:ext cx="5462494" cy="1141157"/>
          </a:xfrm>
        </p:spPr>
        <p:txBody>
          <a:bodyPr>
            <a:normAutofit/>
          </a:bodyPr>
          <a:lstStyle/>
          <a:p>
            <a:pPr algn="r"/>
            <a:r>
              <a:rPr lang="de-DE" sz="1400" dirty="0">
                <a:solidFill>
                  <a:schemeClr val="bg1"/>
                </a:solidFill>
              </a:rPr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1039509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6FAF8C-29F5-6715-F4A6-FBA6BBA9F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0"/>
            <a:ext cx="10241280" cy="1234440"/>
          </a:xfrm>
        </p:spPr>
        <p:txBody>
          <a:bodyPr/>
          <a:lstStyle/>
          <a:p>
            <a:r>
              <a:rPr lang="de-DE" err="1"/>
              <a:t>Hierachical</a:t>
            </a:r>
            <a:r>
              <a:rPr lang="de-DE"/>
              <a:t> Clustering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3637B0D-87F1-8BC8-FF13-3AB899F457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err="1"/>
              <a:t>Distance-based</a:t>
            </a:r>
            <a:r>
              <a:rPr lang="de-DE"/>
              <a:t> </a:t>
            </a:r>
            <a:r>
              <a:rPr lang="de-DE" err="1"/>
              <a:t>metric</a:t>
            </a:r>
            <a:endParaRPr lang="de-DE"/>
          </a:p>
          <a:p>
            <a:r>
              <a:rPr lang="de-DE"/>
              <a:t>1st: </a:t>
            </a:r>
            <a:r>
              <a:rPr lang="de-DE" err="1"/>
              <a:t>Consider</a:t>
            </a:r>
            <a:r>
              <a:rPr lang="de-DE"/>
              <a:t> </a:t>
            </a:r>
            <a:r>
              <a:rPr lang="de-DE" err="1"/>
              <a:t>each</a:t>
            </a:r>
            <a:r>
              <a:rPr lang="de-DE"/>
              <a:t> </a:t>
            </a:r>
            <a:r>
              <a:rPr lang="de-DE" err="1"/>
              <a:t>data</a:t>
            </a:r>
            <a:r>
              <a:rPr lang="de-DE"/>
              <a:t> </a:t>
            </a:r>
            <a:r>
              <a:rPr lang="de-DE" err="1"/>
              <a:t>point</a:t>
            </a:r>
            <a:r>
              <a:rPr lang="de-DE"/>
              <a:t> </a:t>
            </a:r>
            <a:r>
              <a:rPr lang="de-DE" err="1"/>
              <a:t>as</a:t>
            </a:r>
            <a:r>
              <a:rPr lang="de-DE"/>
              <a:t> </a:t>
            </a:r>
            <a:r>
              <a:rPr lang="de-DE" err="1"/>
              <a:t>clusters</a:t>
            </a:r>
            <a:endParaRPr lang="de-DE"/>
          </a:p>
          <a:p>
            <a:r>
              <a:rPr lang="de-DE"/>
              <a:t>2nd: </a:t>
            </a:r>
            <a:r>
              <a:rPr lang="de-DE" err="1"/>
              <a:t>Merge</a:t>
            </a:r>
            <a:r>
              <a:rPr lang="de-DE"/>
              <a:t> </a:t>
            </a:r>
            <a:r>
              <a:rPr lang="de-DE" err="1"/>
              <a:t>points</a:t>
            </a:r>
            <a:r>
              <a:rPr lang="de-DE"/>
              <a:t> </a:t>
            </a:r>
            <a:r>
              <a:rPr lang="de-DE" err="1"/>
              <a:t>based</a:t>
            </a:r>
            <a:r>
              <a:rPr lang="de-DE"/>
              <a:t> on </a:t>
            </a:r>
            <a:r>
              <a:rPr lang="de-DE" err="1"/>
              <a:t>distance</a:t>
            </a:r>
            <a:endParaRPr lang="de-DE"/>
          </a:p>
          <a:p>
            <a:r>
              <a:rPr lang="de-DE"/>
              <a:t>3nd: </a:t>
            </a:r>
            <a:r>
              <a:rPr lang="de-DE" err="1"/>
              <a:t>Nearest</a:t>
            </a:r>
            <a:r>
              <a:rPr lang="de-DE"/>
              <a:t> </a:t>
            </a:r>
            <a:r>
              <a:rPr lang="de-DE" err="1"/>
              <a:t>clusters</a:t>
            </a:r>
            <a:r>
              <a:rPr lang="de-DE"/>
              <a:t> </a:t>
            </a:r>
            <a:r>
              <a:rPr lang="de-DE" err="1"/>
              <a:t>are</a:t>
            </a:r>
            <a:r>
              <a:rPr lang="de-DE"/>
              <a:t> </a:t>
            </a:r>
            <a:r>
              <a:rPr lang="de-DE" err="1"/>
              <a:t>merged</a:t>
            </a:r>
            <a:endParaRPr lang="de-DE"/>
          </a:p>
          <a:p>
            <a:r>
              <a:rPr lang="de-DE"/>
              <a:t>4nd: Repeat </a:t>
            </a:r>
            <a:r>
              <a:rPr lang="de-DE" err="1"/>
              <a:t>process</a:t>
            </a:r>
            <a:r>
              <a:rPr lang="de-DE"/>
              <a:t>/</a:t>
            </a:r>
            <a:r>
              <a:rPr lang="de-DE" err="1"/>
              <a:t>only</a:t>
            </a:r>
            <a:r>
              <a:rPr lang="de-DE"/>
              <a:t> </a:t>
            </a:r>
            <a:r>
              <a:rPr lang="de-DE" err="1"/>
              <a:t>one</a:t>
            </a:r>
            <a:r>
              <a:rPr lang="de-DE"/>
              <a:t> </a:t>
            </a:r>
            <a:r>
              <a:rPr lang="de-DE" err="1"/>
              <a:t>cluster</a:t>
            </a:r>
            <a:r>
              <a:rPr lang="de-DE"/>
              <a:t> </a:t>
            </a:r>
            <a:r>
              <a:rPr lang="de-DE" err="1"/>
              <a:t>left</a:t>
            </a:r>
            <a:endParaRPr lang="de-DE"/>
          </a:p>
          <a:p>
            <a:r>
              <a:rPr lang="de-DE" err="1"/>
              <a:t>Distances</a:t>
            </a:r>
            <a:r>
              <a:rPr lang="de-DE"/>
              <a:t>: </a:t>
            </a:r>
            <a:r>
              <a:rPr lang="de-DE" err="1"/>
              <a:t>Euclidean</a:t>
            </a:r>
            <a:r>
              <a:rPr lang="de-DE"/>
              <a:t> </a:t>
            </a:r>
            <a:r>
              <a:rPr lang="de-DE" err="1"/>
              <a:t>Distance</a:t>
            </a:r>
            <a:r>
              <a:rPr lang="de-DE"/>
              <a:t> (Most </a:t>
            </a:r>
            <a:r>
              <a:rPr lang="de-DE" err="1"/>
              <a:t>commonly</a:t>
            </a:r>
            <a:r>
              <a:rPr lang="de-DE"/>
              <a:t> </a:t>
            </a:r>
            <a:r>
              <a:rPr lang="de-DE" err="1"/>
              <a:t>used</a:t>
            </a:r>
            <a:r>
              <a:rPr lang="de-DE"/>
              <a:t>), 1- </a:t>
            </a:r>
            <a:r>
              <a:rPr lang="de-DE" err="1"/>
              <a:t>Correlation</a:t>
            </a:r>
            <a:r>
              <a:rPr lang="de-DE"/>
              <a:t> (</a:t>
            </a:r>
            <a:r>
              <a:rPr lang="de-DE" err="1"/>
              <a:t>Dissimilarity</a:t>
            </a:r>
            <a:r>
              <a:rPr lang="de-DE"/>
              <a:t>), </a:t>
            </a:r>
            <a:r>
              <a:rPr lang="de-DE" err="1"/>
              <a:t>Cosine</a:t>
            </a:r>
            <a:r>
              <a:rPr lang="de-DE"/>
              <a:t> </a:t>
            </a:r>
            <a:r>
              <a:rPr lang="de-DE" err="1"/>
              <a:t>Distance</a:t>
            </a:r>
            <a:r>
              <a:rPr lang="de-DE"/>
              <a:t> (NLP)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27D63DF-D345-CEEA-8FC2-D0E079CD05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6612" y="2155126"/>
            <a:ext cx="4583430" cy="268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4223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216F52-B775-B192-45A7-CA5BB45C3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Advantages and </a:t>
            </a:r>
            <a:r>
              <a:rPr lang="de-DE" dirty="0" err="1"/>
              <a:t>Disadvantages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hierachical</a:t>
            </a:r>
            <a:r>
              <a:rPr lang="de-DE" dirty="0"/>
              <a:t> Clustering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9166EB-D495-3E88-50F7-28998BDCF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/>
              <a:t>Advantages</a:t>
            </a:r>
          </a:p>
          <a:p>
            <a:pPr lvl="1"/>
            <a:r>
              <a:rPr lang="de-DE" dirty="0"/>
              <a:t>Easy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understand</a:t>
            </a:r>
            <a:endParaRPr lang="de-DE" dirty="0"/>
          </a:p>
          <a:p>
            <a:pPr lvl="1"/>
            <a:r>
              <a:rPr lang="de-DE" dirty="0"/>
              <a:t>Easy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implement</a:t>
            </a:r>
            <a:endParaRPr lang="de-DE" dirty="0"/>
          </a:p>
          <a:p>
            <a:pPr lvl="1"/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specify</a:t>
            </a:r>
            <a:r>
              <a:rPr lang="de-DE" dirty="0"/>
              <a:t>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clusters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algorithm</a:t>
            </a:r>
            <a:endParaRPr lang="de-DE" dirty="0"/>
          </a:p>
          <a:p>
            <a:pPr lvl="1"/>
            <a:r>
              <a:rPr lang="de-DE" dirty="0" err="1"/>
              <a:t>Dendogram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clear</a:t>
            </a:r>
            <a:r>
              <a:rPr lang="de-DE" dirty="0"/>
              <a:t> </a:t>
            </a:r>
            <a:r>
              <a:rPr lang="de-DE" dirty="0" err="1"/>
              <a:t>visualization</a:t>
            </a:r>
            <a:r>
              <a:rPr lang="de-DE" dirty="0"/>
              <a:t>/</a:t>
            </a:r>
            <a:r>
              <a:rPr lang="de-DE" dirty="0" err="1"/>
              <a:t>helps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decide</a:t>
            </a:r>
            <a:r>
              <a:rPr lang="de-DE" dirty="0"/>
              <a:t> </a:t>
            </a:r>
            <a:r>
              <a:rPr lang="de-DE" dirty="0" err="1"/>
              <a:t>cluster</a:t>
            </a:r>
            <a:r>
              <a:rPr lang="de-DE" dirty="0"/>
              <a:t>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dirty="0" err="1"/>
              <a:t>distance</a:t>
            </a:r>
            <a:endParaRPr lang="de-DE" dirty="0"/>
          </a:p>
          <a:p>
            <a:pPr lvl="1"/>
            <a:r>
              <a:rPr lang="de-DE" dirty="0"/>
              <a:t>Can support </a:t>
            </a:r>
            <a:r>
              <a:rPr lang="de-DE" dirty="0" err="1"/>
              <a:t>categorical</a:t>
            </a:r>
            <a:r>
              <a:rPr lang="de-DE" dirty="0"/>
              <a:t> variables</a:t>
            </a:r>
          </a:p>
          <a:p>
            <a:r>
              <a:rPr lang="de-DE" dirty="0" err="1"/>
              <a:t>Disadvantages</a:t>
            </a:r>
            <a:endParaRPr lang="de-DE" dirty="0"/>
          </a:p>
          <a:p>
            <a:pPr lvl="1"/>
            <a:r>
              <a:rPr lang="de-DE" dirty="0"/>
              <a:t>Slow</a:t>
            </a:r>
          </a:p>
          <a:p>
            <a:pPr lvl="1"/>
            <a:r>
              <a:rPr lang="de-DE" dirty="0" err="1"/>
              <a:t>Algorithm</a:t>
            </a:r>
            <a:r>
              <a:rPr lang="de-DE" dirty="0"/>
              <a:t> </a:t>
            </a:r>
            <a:r>
              <a:rPr lang="de-DE" dirty="0" err="1"/>
              <a:t>cannot</a:t>
            </a:r>
            <a:r>
              <a:rPr lang="de-DE" dirty="0"/>
              <a:t> </a:t>
            </a:r>
            <a:r>
              <a:rPr lang="de-DE" dirty="0" err="1"/>
              <a:t>undo</a:t>
            </a:r>
            <a:r>
              <a:rPr lang="de-DE" dirty="0"/>
              <a:t> </a:t>
            </a:r>
            <a:r>
              <a:rPr lang="de-DE" dirty="0" err="1"/>
              <a:t>merging</a:t>
            </a:r>
            <a:r>
              <a:rPr lang="de-DE" dirty="0"/>
              <a:t> </a:t>
            </a:r>
            <a:r>
              <a:rPr lang="de-DE" dirty="0" err="1"/>
              <a:t>procedure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67285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C01C72-7854-EA1D-E5D8-DA206F99B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Autoencoders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351382D-850E-4F73-23DD-1336D9ACBF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0089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1E2FE8-CE78-A326-5306-9A66212C6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8308"/>
            <a:ext cx="10241280" cy="1234440"/>
          </a:xfrm>
        </p:spPr>
        <p:txBody>
          <a:bodyPr/>
          <a:lstStyle/>
          <a:p>
            <a:r>
              <a:rPr lang="en-US" dirty="0"/>
              <a:t>Unsupervised vs Supervised</a:t>
            </a:r>
          </a:p>
        </p:txBody>
      </p:sp>
      <p:pic>
        <p:nvPicPr>
          <p:cNvPr id="1026" name="Picture 2" descr="8 Supervised and unsupervised machine learning | Download Scientific Diagram">
            <a:extLst>
              <a:ext uri="{FF2B5EF4-FFF2-40B4-BE49-F238E27FC236}">
                <a16:creationId xmlns:a16="http://schemas.microsoft.com/office/drawing/2014/main" id="{72FB3F26-E9C9-57C4-9AD8-E634EFF6B04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5749" y="2323570"/>
            <a:ext cx="7985092" cy="3738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1F6A1483-B03C-D20A-9B7B-0DC7787C9E15}"/>
              </a:ext>
            </a:extLst>
          </p:cNvPr>
          <p:cNvSpPr txBox="1"/>
          <p:nvPr/>
        </p:nvSpPr>
        <p:spPr>
          <a:xfrm>
            <a:off x="10200841" y="2271433"/>
            <a:ext cx="170046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i="0" u="none" strike="noStrike" dirty="0" err="1">
                <a:solidFill>
                  <a:srgbClr val="111111"/>
                </a:solidFill>
                <a:effectLst/>
                <a:latin typeface="Manrope Var"/>
              </a:rPr>
              <a:t>Machine</a:t>
            </a:r>
            <a:r>
              <a:rPr lang="de-DE" b="1" i="0" u="none" strike="noStrike" dirty="0">
                <a:solidFill>
                  <a:srgbClr val="111111"/>
                </a:solidFill>
                <a:effectLst/>
                <a:latin typeface="Manrope Var"/>
              </a:rPr>
              <a:t> </a:t>
            </a:r>
            <a:r>
              <a:rPr lang="de-DE" b="1" i="0" u="none" strike="noStrike" dirty="0" err="1">
                <a:solidFill>
                  <a:srgbClr val="111111"/>
                </a:solidFill>
                <a:effectLst/>
                <a:latin typeface="Manrope Var"/>
              </a:rPr>
              <a:t>learning</a:t>
            </a:r>
            <a:r>
              <a:rPr lang="de-DE" b="1" i="0" u="none" strike="noStrike" dirty="0">
                <a:solidFill>
                  <a:srgbClr val="111111"/>
                </a:solidFill>
                <a:effectLst/>
                <a:latin typeface="Manrope Var"/>
              </a:rPr>
              <a:t>: </a:t>
            </a:r>
            <a:r>
              <a:rPr lang="de-DE" b="1" i="0" u="none" strike="noStrike" dirty="0" err="1">
                <a:solidFill>
                  <a:srgbClr val="111111"/>
                </a:solidFill>
                <a:effectLst/>
                <a:latin typeface="Manrope Var"/>
              </a:rPr>
              <a:t>from</a:t>
            </a:r>
            <a:r>
              <a:rPr lang="de-DE" b="1" i="0" u="none" strike="noStrike" dirty="0">
                <a:solidFill>
                  <a:srgbClr val="111111"/>
                </a:solidFill>
                <a:effectLst/>
                <a:latin typeface="Manrope Var"/>
              </a:rPr>
              <a:t> </a:t>
            </a:r>
            <a:r>
              <a:rPr lang="de-DE" b="1" i="0" u="none" strike="noStrike" dirty="0" err="1">
                <a:solidFill>
                  <a:srgbClr val="111111"/>
                </a:solidFill>
                <a:effectLst/>
                <a:latin typeface="Manrope Var"/>
              </a:rPr>
              <a:t>radiomics</a:t>
            </a:r>
            <a:r>
              <a:rPr lang="de-DE" b="1" i="0" u="none" strike="noStrike" dirty="0">
                <a:solidFill>
                  <a:srgbClr val="111111"/>
                </a:solidFill>
                <a:effectLst/>
                <a:latin typeface="Manrope Var"/>
              </a:rPr>
              <a:t> </a:t>
            </a:r>
            <a:r>
              <a:rPr lang="de-DE" b="1" i="0" u="none" strike="noStrike" dirty="0" err="1">
                <a:solidFill>
                  <a:srgbClr val="111111"/>
                </a:solidFill>
                <a:effectLst/>
                <a:latin typeface="Manrope Var"/>
              </a:rPr>
              <a:t>to</a:t>
            </a:r>
            <a:r>
              <a:rPr lang="de-DE" b="1" i="0" u="none" strike="noStrike" dirty="0">
                <a:solidFill>
                  <a:srgbClr val="111111"/>
                </a:solidFill>
                <a:effectLst/>
                <a:latin typeface="Manrope Var"/>
              </a:rPr>
              <a:t> </a:t>
            </a:r>
            <a:r>
              <a:rPr lang="de-DE" b="1" i="0" u="none" strike="noStrike" dirty="0" err="1">
                <a:solidFill>
                  <a:srgbClr val="111111"/>
                </a:solidFill>
                <a:effectLst/>
                <a:latin typeface="Manrope Var"/>
              </a:rPr>
              <a:t>discovery</a:t>
            </a:r>
            <a:r>
              <a:rPr lang="de-DE" b="1" i="0" u="none" strike="noStrike" dirty="0">
                <a:solidFill>
                  <a:srgbClr val="111111"/>
                </a:solidFill>
                <a:effectLst/>
                <a:latin typeface="Manrope Var"/>
              </a:rPr>
              <a:t> and </a:t>
            </a:r>
            <a:r>
              <a:rPr lang="de-DE" b="1" i="0" u="none" strike="noStrike" dirty="0" err="1">
                <a:solidFill>
                  <a:srgbClr val="111111"/>
                </a:solidFill>
                <a:effectLst/>
                <a:latin typeface="Manrope Var"/>
              </a:rPr>
              <a:t>routine</a:t>
            </a:r>
            <a:endParaRPr lang="de-DE" b="1" i="0" u="none" strike="noStrike" dirty="0">
              <a:solidFill>
                <a:srgbClr val="111111"/>
              </a:solidFill>
              <a:effectLst/>
              <a:latin typeface="Manrope Var"/>
            </a:endParaRPr>
          </a:p>
          <a:p>
            <a:endParaRPr lang="de-DE" b="1" dirty="0">
              <a:solidFill>
                <a:srgbClr val="111111"/>
              </a:solidFill>
              <a:latin typeface="Manrope Var"/>
            </a:endParaRPr>
          </a:p>
          <a:p>
            <a:r>
              <a:rPr lang="de-DE" b="0" i="0" u="sng" strike="noStrike" dirty="0">
                <a:solidFill>
                  <a:srgbClr val="111111"/>
                </a:solidFill>
                <a:effectLst/>
                <a:latin typeface="inherit"/>
                <a:hlinkClick r:id="rId4"/>
              </a:rPr>
              <a:t>Georg Langs</a:t>
            </a:r>
            <a:r>
              <a:rPr lang="de-DE" dirty="0">
                <a:solidFill>
                  <a:srgbClr val="111111"/>
                </a:solidFill>
                <a:latin typeface="Inter Var"/>
              </a:rPr>
              <a:t> et al (2018)</a:t>
            </a:r>
            <a:endParaRPr lang="de-DE" b="1" i="0" u="none" strike="noStrike" dirty="0">
              <a:solidFill>
                <a:srgbClr val="111111"/>
              </a:solidFill>
              <a:effectLst/>
              <a:latin typeface="Manrope Var"/>
            </a:endParaRPr>
          </a:p>
          <a:p>
            <a:endParaRPr lang="de-DE" b="1" dirty="0">
              <a:solidFill>
                <a:srgbClr val="111111"/>
              </a:solidFill>
              <a:latin typeface="Manrope Var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433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7D503D-3BE1-8768-C58B-C82F5DC61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Calculate</a:t>
            </a:r>
            <a:r>
              <a:rPr lang="de-DE"/>
              <a:t> </a:t>
            </a:r>
            <a:r>
              <a:rPr lang="de-DE" err="1"/>
              <a:t>Euklidean</a:t>
            </a:r>
            <a:r>
              <a:rPr lang="de-DE"/>
              <a:t> </a:t>
            </a:r>
            <a:r>
              <a:rPr lang="de-DE" err="1"/>
              <a:t>Distance</a:t>
            </a:r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E275485-6B4A-10C9-A9E0-8F8980F0EC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endParaRPr lang="de-DE" b="0"/>
              </a:p>
              <a:p>
                <a:pPr marL="0" indent="0">
                  <a:buNone/>
                </a:pPr>
                <a:br>
                  <a:rPr lang="de-DE"/>
                </a:br>
                <a:r>
                  <a:rPr lang="de-DE"/>
                  <a:t>a = </a:t>
                </a:r>
                <a14:m>
                  <m:oMath xmlns:m="http://schemas.openxmlformats.org/officeDocument/2006/math">
                    <m:m>
                      <m:mPr>
                        <m:mcs>
                          <m:mc>
                            <m:mcPr>
                              <m:count m:val="1"/>
                              <m:mcJc m:val="center"/>
                            </m:mcPr>
                          </m:mc>
                        </m:mcs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r>
                            <m:rPr>
                              <m:brk m:alnAt="7"/>
                            </m:rPr>
                            <a:rPr lang="de-D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e>
                      </m:mr>
                      <m:m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e>
                      </m:mr>
                    </m:m>
                    <m:r>
                      <a:rPr lang="de-DE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/>
                  <a:t>   b = </a:t>
                </a:r>
                <a14:m>
                  <m:oMath xmlns:m="http://schemas.openxmlformats.org/officeDocument/2006/math">
                    <m:m>
                      <m:mPr>
                        <m:mcs>
                          <m:mc>
                            <m:mcPr>
                              <m:count m:val="1"/>
                              <m:mcJc m:val="center"/>
                            </m:mcPr>
                          </m:mc>
                        </m:mcs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r>
                            <m:rPr>
                              <m:brk m:alnAt="7"/>
                            </m:rPr>
                            <a:rPr lang="de-DE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  <m:m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e>
                      </m:mr>
                    </m:m>
                  </m:oMath>
                </a14:m>
                <a:endParaRPr lang="de-DE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E275485-6B4A-10C9-A9E0-8F8980F0EC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85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feld 3">
            <a:extLst>
              <a:ext uri="{FF2B5EF4-FFF2-40B4-BE49-F238E27FC236}">
                <a16:creationId xmlns:a16="http://schemas.microsoft.com/office/drawing/2014/main" id="{FF3CDA87-F881-5B5D-F938-5A6A3ECCE111}"/>
              </a:ext>
            </a:extLst>
          </p:cNvPr>
          <p:cNvSpPr txBox="1"/>
          <p:nvPr/>
        </p:nvSpPr>
        <p:spPr>
          <a:xfrm>
            <a:off x="4100513" y="2628900"/>
            <a:ext cx="708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err="1"/>
              <a:t>How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calculate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euclidean</a:t>
            </a:r>
            <a:r>
              <a:rPr lang="de-DE"/>
              <a:t> </a:t>
            </a:r>
            <a:r>
              <a:rPr lang="de-DE" err="1"/>
              <a:t>distance</a:t>
            </a:r>
            <a:r>
              <a:rPr lang="de-DE"/>
              <a:t> </a:t>
            </a:r>
            <a:r>
              <a:rPr lang="de-DE" err="1"/>
              <a:t>between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two</a:t>
            </a:r>
            <a:r>
              <a:rPr lang="de-DE"/>
              <a:t> </a:t>
            </a:r>
            <a:r>
              <a:rPr lang="de-DE" err="1"/>
              <a:t>vectors</a:t>
            </a:r>
            <a:r>
              <a:rPr lang="de-DE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73079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87C6CE-0ABC-0AE7-21AF-B9A7F178F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Clustering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F6656C-46E2-3ADE-916D-4A55FC9F4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Clustering </a:t>
            </a:r>
            <a:r>
              <a:rPr lang="de-DE" dirty="0" err="1"/>
              <a:t>belongs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group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unsupervised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techniques</a:t>
            </a:r>
            <a:endParaRPr lang="de-DE" dirty="0"/>
          </a:p>
          <a:p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label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necessary</a:t>
            </a:r>
            <a:endParaRPr lang="de-DE" dirty="0"/>
          </a:p>
          <a:p>
            <a:r>
              <a:rPr lang="de-DE" dirty="0"/>
              <a:t>Can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construct</a:t>
            </a:r>
            <a:r>
              <a:rPr lang="de-DE" dirty="0"/>
              <a:t> </a:t>
            </a:r>
            <a:r>
              <a:rPr lang="de-DE" dirty="0" err="1"/>
              <a:t>labels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r>
              <a:rPr lang="de-DE" dirty="0" err="1"/>
              <a:t>Often</a:t>
            </a:r>
            <a:r>
              <a:rPr lang="de-DE" dirty="0"/>
              <a:t> </a:t>
            </a:r>
            <a:r>
              <a:rPr lang="de-DE" dirty="0" err="1"/>
              <a:t>performed</a:t>
            </a:r>
            <a:r>
              <a:rPr lang="de-DE" dirty="0"/>
              <a:t> after dimensional </a:t>
            </a:r>
            <a:r>
              <a:rPr lang="de-DE" dirty="0" err="1"/>
              <a:t>reduction</a:t>
            </a:r>
            <a:endParaRPr lang="de-DE" dirty="0"/>
          </a:p>
          <a:p>
            <a:r>
              <a:rPr lang="de-DE" dirty="0"/>
              <a:t>Very </a:t>
            </a:r>
            <a:r>
              <a:rPr lang="de-DE" dirty="0" err="1"/>
              <a:t>dependent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nature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370595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59" name="Rectangle 205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1" name="Rectangle 206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4">
                  <a:alpha val="61000"/>
                </a:schemeClr>
              </a:gs>
              <a:gs pos="100000">
                <a:schemeClr val="accent5">
                  <a:alpha val="89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3" name="Rectangle 206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5333145" y="0"/>
            <a:ext cx="6858855" cy="6857572"/>
          </a:xfrm>
          <a:prstGeom prst="rect">
            <a:avLst/>
          </a:prstGeom>
          <a:gradFill>
            <a:gsLst>
              <a:gs pos="8000">
                <a:schemeClr val="accent6">
                  <a:alpha val="11000"/>
                </a:schemeClr>
              </a:gs>
              <a:gs pos="100000">
                <a:schemeClr val="accent4">
                  <a:alpha val="70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5" name="Rectangle 206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7945" y="-1686055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MiniBatch KMeans, Affinity Propagation, MeanShift, Spectral Clustering, Ward, Agglomerative Clustering, DBSCAN, OPTICS, BIRCH, Gaussian Mixture">
            <a:extLst>
              <a:ext uri="{FF2B5EF4-FFF2-40B4-BE49-F238E27FC236}">
                <a16:creationId xmlns:a16="http://schemas.microsoft.com/office/drawing/2014/main" id="{B902C19F-840C-4F1F-1F24-4383E0159C6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996"/>
          <a:stretch/>
        </p:blipFill>
        <p:spPr bwMode="auto">
          <a:xfrm>
            <a:off x="457200" y="457200"/>
            <a:ext cx="11277600" cy="59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588D756A-5529-2F82-E6F5-3314CFE029DD}"/>
              </a:ext>
            </a:extLst>
          </p:cNvPr>
          <p:cNvSpPr txBox="1"/>
          <p:nvPr/>
        </p:nvSpPr>
        <p:spPr>
          <a:xfrm>
            <a:off x="645099" y="6490686"/>
            <a:ext cx="46880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err="1"/>
              <a:t>Sklearn</a:t>
            </a:r>
            <a:r>
              <a:rPr lang="de-DE" sz="1200"/>
              <a:t> </a:t>
            </a:r>
            <a:r>
              <a:rPr lang="de-DE" sz="1200" err="1"/>
              <a:t>Example</a:t>
            </a:r>
            <a:endParaRPr lang="de-DE" sz="1200"/>
          </a:p>
        </p:txBody>
      </p:sp>
    </p:spTree>
    <p:extLst>
      <p:ext uri="{BB962C8B-B14F-4D97-AF65-F5344CB8AC3E}">
        <p14:creationId xmlns:p14="http://schemas.microsoft.com/office/powerpoint/2010/main" val="429350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205D97-90DE-4243-5AB9-0F5C47B4B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5676" y="-24095"/>
            <a:ext cx="10241280" cy="1234440"/>
          </a:xfrm>
        </p:spPr>
        <p:txBody>
          <a:bodyPr/>
          <a:lstStyle/>
          <a:p>
            <a:r>
              <a:rPr lang="de-DE"/>
              <a:t>K-</a:t>
            </a:r>
            <a:r>
              <a:rPr lang="de-DE" err="1"/>
              <a:t>mEans</a:t>
            </a:r>
            <a:r>
              <a:rPr lang="de-DE"/>
              <a:t> Clustering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9947A13D-7ADB-CE38-E4E8-39EBE24931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37600" y="1729208"/>
            <a:ext cx="6139052" cy="4092701"/>
          </a:xfrm>
        </p:spPr>
      </p:pic>
      <p:pic>
        <p:nvPicPr>
          <p:cNvPr id="1026" name="Picture 2" descr="Understanding K-Means Clustering: Hands-on Visual Approach | by Ruslan  Brilenkov | Artificial Intelligence in Plain English">
            <a:extLst>
              <a:ext uri="{FF2B5EF4-FFF2-40B4-BE49-F238E27FC236}">
                <a16:creationId xmlns:a16="http://schemas.microsoft.com/office/drawing/2014/main" id="{FEEB89A5-DDB7-3426-0293-3A8EAF0C0E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655" y="1796599"/>
            <a:ext cx="4479839" cy="3805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83AFD672-98FD-6326-64B5-8A50305283DB}"/>
              </a:ext>
            </a:extLst>
          </p:cNvPr>
          <p:cNvSpPr txBox="1"/>
          <p:nvPr/>
        </p:nvSpPr>
        <p:spPr>
          <a:xfrm>
            <a:off x="970655" y="5745891"/>
            <a:ext cx="46880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/>
              <a:t>https://</a:t>
            </a:r>
            <a:r>
              <a:rPr lang="de-DE" sz="1200" err="1"/>
              <a:t>ai.plainenglish.io</a:t>
            </a:r>
            <a:r>
              <a:rPr lang="de-DE" sz="1200"/>
              <a:t>/understanding-k-means-clustering-hands-on-visual-approach-c2dc46f0ed18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3C7771D-3FB6-70C2-DE89-C324F23A1496}"/>
              </a:ext>
            </a:extLst>
          </p:cNvPr>
          <p:cNvSpPr txBox="1"/>
          <p:nvPr/>
        </p:nvSpPr>
        <p:spPr>
          <a:xfrm>
            <a:off x="6728791" y="1540565"/>
            <a:ext cx="40651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Own Dummy Dataset </a:t>
            </a:r>
            <a:r>
              <a:rPr lang="de-DE" err="1"/>
              <a:t>using</a:t>
            </a:r>
            <a:r>
              <a:rPr lang="de-DE"/>
              <a:t> </a:t>
            </a:r>
            <a:r>
              <a:rPr lang="de-DE" err="1"/>
              <a:t>Sklearn</a:t>
            </a:r>
            <a:r>
              <a:rPr lang="de-DE"/>
              <a:t> </a:t>
            </a:r>
            <a:r>
              <a:rPr lang="de-DE" err="1"/>
              <a:t>make_blobs</a:t>
            </a:r>
            <a:r>
              <a:rPr lang="de-DE"/>
              <a:t>; </a:t>
            </a:r>
            <a:r>
              <a:rPr lang="de-DE" err="1"/>
              <a:t>using</a:t>
            </a:r>
            <a:r>
              <a:rPr lang="de-DE"/>
              <a:t> </a:t>
            </a:r>
            <a:r>
              <a:rPr lang="de-DE" err="1"/>
              <a:t>euclidean</a:t>
            </a:r>
            <a:r>
              <a:rPr lang="de-DE"/>
              <a:t> </a:t>
            </a:r>
            <a:r>
              <a:rPr lang="de-DE" err="1"/>
              <a:t>distance</a:t>
            </a:r>
            <a:r>
              <a:rPr lang="de-DE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351675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8A8A97-0426-A43D-61AE-577794A5D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Advantages and </a:t>
            </a:r>
            <a:r>
              <a:rPr lang="de-DE" err="1"/>
              <a:t>Disadvantages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K-</a:t>
            </a:r>
            <a:r>
              <a:rPr lang="de-DE" err="1"/>
              <a:t>means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266949-2B3E-B920-4DA0-52C82125E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/>
              <a:t>Advantages</a:t>
            </a:r>
          </a:p>
          <a:p>
            <a:pPr lvl="1"/>
            <a:r>
              <a:rPr lang="de-DE"/>
              <a:t>Easy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implement</a:t>
            </a:r>
            <a:endParaRPr lang="de-DE"/>
          </a:p>
          <a:p>
            <a:pPr lvl="1"/>
            <a:r>
              <a:rPr lang="de-DE" err="1"/>
              <a:t>Relatively</a:t>
            </a:r>
            <a:r>
              <a:rPr lang="de-DE"/>
              <a:t> fast</a:t>
            </a:r>
          </a:p>
          <a:p>
            <a:pPr lvl="1"/>
            <a:r>
              <a:rPr lang="de-DE"/>
              <a:t>Scales </a:t>
            </a:r>
            <a:r>
              <a:rPr lang="de-DE" err="1"/>
              <a:t>easily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large </a:t>
            </a:r>
            <a:r>
              <a:rPr lang="de-DE" err="1"/>
              <a:t>data</a:t>
            </a:r>
            <a:r>
              <a:rPr lang="de-DE"/>
              <a:t> (but, </a:t>
            </a:r>
            <a:r>
              <a:rPr lang="de-DE" err="1"/>
              <a:t>dimensionality</a:t>
            </a:r>
            <a:r>
              <a:rPr lang="de-DE"/>
              <a:t> </a:t>
            </a:r>
            <a:r>
              <a:rPr lang="de-DE" err="1"/>
              <a:t>problem</a:t>
            </a:r>
            <a:r>
              <a:rPr lang="de-DE"/>
              <a:t>)</a:t>
            </a:r>
          </a:p>
          <a:p>
            <a:pPr lvl="1"/>
            <a:r>
              <a:rPr lang="de-DE"/>
              <a:t>Easy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interpret</a:t>
            </a:r>
            <a:endParaRPr lang="de-DE"/>
          </a:p>
          <a:p>
            <a:endParaRPr lang="de-DE"/>
          </a:p>
          <a:p>
            <a:r>
              <a:rPr lang="de-DE" err="1"/>
              <a:t>Disadvantages</a:t>
            </a:r>
            <a:endParaRPr lang="de-DE"/>
          </a:p>
          <a:p>
            <a:pPr lvl="1"/>
            <a:r>
              <a:rPr lang="de-DE" err="1"/>
              <a:t>Assumes</a:t>
            </a:r>
            <a:r>
              <a:rPr lang="de-DE"/>
              <a:t> </a:t>
            </a:r>
            <a:r>
              <a:rPr lang="de-DE" err="1"/>
              <a:t>spherical</a:t>
            </a:r>
            <a:r>
              <a:rPr lang="de-DE"/>
              <a:t> </a:t>
            </a:r>
            <a:r>
              <a:rPr lang="de-DE" err="1"/>
              <a:t>representation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data</a:t>
            </a:r>
            <a:endParaRPr lang="de-DE"/>
          </a:p>
          <a:p>
            <a:pPr lvl="1"/>
            <a:r>
              <a:rPr lang="de-DE" err="1"/>
              <a:t>Scaling</a:t>
            </a:r>
            <a:r>
              <a:rPr lang="de-DE"/>
              <a:t> </a:t>
            </a:r>
            <a:r>
              <a:rPr lang="de-DE" err="1"/>
              <a:t>is</a:t>
            </a:r>
            <a:r>
              <a:rPr lang="de-DE"/>
              <a:t> </a:t>
            </a:r>
            <a:r>
              <a:rPr lang="de-DE" err="1"/>
              <a:t>necessary</a:t>
            </a:r>
            <a:endParaRPr lang="de-DE"/>
          </a:p>
          <a:p>
            <a:pPr lvl="1"/>
            <a:r>
              <a:rPr lang="de-DE" err="1"/>
              <a:t>Outlier</a:t>
            </a:r>
            <a:r>
              <a:rPr lang="de-DE"/>
              <a:t> sensitive</a:t>
            </a:r>
          </a:p>
          <a:p>
            <a:pPr lvl="1"/>
            <a:r>
              <a:rPr lang="de-DE" err="1"/>
              <a:t>You</a:t>
            </a:r>
            <a:r>
              <a:rPr lang="de-DE"/>
              <a:t> </a:t>
            </a:r>
            <a:r>
              <a:rPr lang="de-DE" err="1"/>
              <a:t>have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choose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number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clusters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9865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DC2158-65EC-EB73-C710-29B7BE35F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DB-Scan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8C4422-5F2B-BAE3-C869-1514D6D54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Density-</a:t>
            </a:r>
            <a:r>
              <a:rPr lang="de-DE" err="1"/>
              <a:t>based</a:t>
            </a:r>
            <a:r>
              <a:rPr lang="de-DE"/>
              <a:t> </a:t>
            </a:r>
            <a:r>
              <a:rPr lang="de-DE" err="1"/>
              <a:t>algorithm</a:t>
            </a:r>
            <a:endParaRPr lang="de-DE"/>
          </a:p>
          <a:p>
            <a:r>
              <a:rPr lang="de-DE" err="1"/>
              <a:t>How</a:t>
            </a:r>
            <a:r>
              <a:rPr lang="de-DE"/>
              <a:t> </a:t>
            </a:r>
            <a:r>
              <a:rPr lang="de-DE" err="1"/>
              <a:t>does</a:t>
            </a:r>
            <a:r>
              <a:rPr lang="de-DE"/>
              <a:t> </a:t>
            </a:r>
            <a:r>
              <a:rPr lang="de-DE" err="1"/>
              <a:t>it</a:t>
            </a:r>
            <a:r>
              <a:rPr lang="de-DE"/>
              <a:t> </a:t>
            </a:r>
            <a:r>
              <a:rPr lang="de-DE" err="1"/>
              <a:t>work</a:t>
            </a:r>
            <a:r>
              <a:rPr lang="de-DE"/>
              <a:t>:</a:t>
            </a:r>
          </a:p>
          <a:p>
            <a:pPr lvl="1"/>
            <a:r>
              <a:rPr lang="de-DE"/>
              <a:t>Random </a:t>
            </a:r>
            <a:r>
              <a:rPr lang="de-DE" err="1"/>
              <a:t>start</a:t>
            </a:r>
            <a:endParaRPr lang="de-DE"/>
          </a:p>
          <a:p>
            <a:pPr lvl="1"/>
            <a:r>
              <a:rPr lang="de-DE"/>
              <a:t>All </a:t>
            </a:r>
            <a:r>
              <a:rPr lang="de-DE" err="1"/>
              <a:t>points</a:t>
            </a:r>
            <a:r>
              <a:rPr lang="de-DE"/>
              <a:t> </a:t>
            </a:r>
            <a:r>
              <a:rPr lang="de-DE" err="1"/>
              <a:t>within</a:t>
            </a:r>
            <a:r>
              <a:rPr lang="de-DE"/>
              <a:t> a </a:t>
            </a:r>
            <a:r>
              <a:rPr lang="de-DE" err="1"/>
              <a:t>window</a:t>
            </a:r>
            <a:r>
              <a:rPr lang="de-DE"/>
              <a:t> </a:t>
            </a:r>
            <a:r>
              <a:rPr lang="de-DE" err="1"/>
              <a:t>are</a:t>
            </a:r>
            <a:r>
              <a:rPr lang="de-DE"/>
              <a:t> </a:t>
            </a:r>
            <a:r>
              <a:rPr lang="de-DE" err="1"/>
              <a:t>neighbours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point</a:t>
            </a:r>
            <a:r>
              <a:rPr lang="de-DE"/>
              <a:t>/</a:t>
            </a:r>
            <a:r>
              <a:rPr lang="de-DE" err="1"/>
              <a:t>cluster</a:t>
            </a:r>
            <a:endParaRPr lang="de-DE"/>
          </a:p>
          <a:p>
            <a:pPr lvl="1"/>
            <a:r>
              <a:rPr lang="de-DE"/>
              <a:t>First </a:t>
            </a:r>
            <a:r>
              <a:rPr lang="de-DE" err="1"/>
              <a:t>point</a:t>
            </a:r>
            <a:r>
              <a:rPr lang="de-DE"/>
              <a:t> </a:t>
            </a:r>
            <a:r>
              <a:rPr lang="de-DE" err="1"/>
              <a:t>is</a:t>
            </a:r>
            <a:r>
              <a:rPr lang="de-DE"/>
              <a:t> </a:t>
            </a:r>
            <a:r>
              <a:rPr lang="de-DE" err="1"/>
              <a:t>either</a:t>
            </a:r>
            <a:r>
              <a:rPr lang="de-DE"/>
              <a:t> </a:t>
            </a:r>
            <a:r>
              <a:rPr lang="de-DE" err="1"/>
              <a:t>start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cluster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outlier</a:t>
            </a:r>
            <a:r>
              <a:rPr lang="de-DE"/>
              <a:t> (</a:t>
            </a:r>
            <a:r>
              <a:rPr lang="de-DE" err="1"/>
              <a:t>if</a:t>
            </a:r>
            <a:r>
              <a:rPr lang="de-DE"/>
              <a:t> </a:t>
            </a:r>
            <a:r>
              <a:rPr lang="de-DE" err="1"/>
              <a:t>no</a:t>
            </a:r>
            <a:r>
              <a:rPr lang="de-DE"/>
              <a:t> </a:t>
            </a:r>
            <a:r>
              <a:rPr lang="de-DE" err="1"/>
              <a:t>neighboring</a:t>
            </a:r>
            <a:r>
              <a:rPr lang="de-DE"/>
              <a:t> </a:t>
            </a:r>
            <a:r>
              <a:rPr lang="de-DE" err="1"/>
              <a:t>points</a:t>
            </a:r>
            <a:r>
              <a:rPr lang="de-DE"/>
              <a:t> </a:t>
            </a:r>
            <a:r>
              <a:rPr lang="de-DE" err="1"/>
              <a:t>are</a:t>
            </a:r>
            <a:r>
              <a:rPr lang="de-DE"/>
              <a:t> </a:t>
            </a:r>
            <a:r>
              <a:rPr lang="de-DE" err="1"/>
              <a:t>nearby</a:t>
            </a:r>
            <a:r>
              <a:rPr lang="de-DE"/>
              <a:t>)</a:t>
            </a:r>
          </a:p>
          <a:p>
            <a:pPr lvl="1"/>
            <a:r>
              <a:rPr lang="de-DE"/>
              <a:t>Slide </a:t>
            </a:r>
            <a:r>
              <a:rPr lang="de-DE" err="1"/>
              <a:t>along</a:t>
            </a:r>
            <a:r>
              <a:rPr lang="de-DE"/>
              <a:t> all </a:t>
            </a:r>
            <a:r>
              <a:rPr lang="de-DE" err="1"/>
              <a:t>points</a:t>
            </a:r>
            <a:endParaRPr lang="de-DE"/>
          </a:p>
          <a:p>
            <a:pPr lvl="1"/>
            <a:endParaRPr lang="de-DE"/>
          </a:p>
          <a:p>
            <a:endParaRPr lang="de-DE"/>
          </a:p>
        </p:txBody>
      </p:sp>
      <p:pic>
        <p:nvPicPr>
          <p:cNvPr id="3074" name="Picture 2" descr="DBSCAN Clustering Algorithm in Machine Learning - KDnuggets">
            <a:extLst>
              <a:ext uri="{FF2B5EF4-FFF2-40B4-BE49-F238E27FC236}">
                <a16:creationId xmlns:a16="http://schemas.microsoft.com/office/drawing/2014/main" id="{248792AA-F5D6-6D87-3AC9-0D8DCEB4A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26885"/>
            <a:ext cx="5348287" cy="3202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547182A-3F9E-3CC5-BC31-011EA83BB29D}"/>
              </a:ext>
            </a:extLst>
          </p:cNvPr>
          <p:cNvSpPr txBox="1"/>
          <p:nvPr/>
        </p:nvSpPr>
        <p:spPr>
          <a:xfrm>
            <a:off x="5321418" y="5633305"/>
            <a:ext cx="6012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https://</a:t>
            </a:r>
            <a:r>
              <a:rPr lang="de-DE" err="1"/>
              <a:t>www.digitalvidya.com</a:t>
            </a:r>
            <a:r>
              <a:rPr lang="de-DE"/>
              <a:t>/</a:t>
            </a:r>
            <a:r>
              <a:rPr lang="de-DE" err="1"/>
              <a:t>blog</a:t>
            </a:r>
            <a:r>
              <a:rPr lang="de-DE"/>
              <a:t>/the-top-5-clustering-algorithms-data-scientists-should-know/</a:t>
            </a:r>
          </a:p>
        </p:txBody>
      </p:sp>
    </p:spTree>
    <p:extLst>
      <p:ext uri="{BB962C8B-B14F-4D97-AF65-F5344CB8AC3E}">
        <p14:creationId xmlns:p14="http://schemas.microsoft.com/office/powerpoint/2010/main" val="3360510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2201A4-1CA9-1DB6-AC14-0DA4B4DCC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Advantages and </a:t>
            </a:r>
            <a:r>
              <a:rPr lang="de-DE" err="1"/>
              <a:t>Disadvantages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E39A39-94FB-5BE5-00FB-8D4454475C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/>
              <a:t>Advantages:</a:t>
            </a:r>
          </a:p>
          <a:p>
            <a:pPr lvl="1"/>
            <a:r>
              <a:rPr lang="de-DE"/>
              <a:t>Handles </a:t>
            </a:r>
            <a:r>
              <a:rPr lang="de-DE" err="1"/>
              <a:t>irregular</a:t>
            </a:r>
            <a:r>
              <a:rPr lang="de-DE"/>
              <a:t> </a:t>
            </a:r>
            <a:r>
              <a:rPr lang="de-DE" err="1"/>
              <a:t>shape</a:t>
            </a:r>
            <a:endParaRPr lang="de-DE"/>
          </a:p>
          <a:p>
            <a:pPr lvl="1"/>
            <a:r>
              <a:rPr lang="de-DE"/>
              <a:t>Can </a:t>
            </a:r>
            <a:r>
              <a:rPr lang="de-DE" err="1"/>
              <a:t>predict</a:t>
            </a:r>
            <a:r>
              <a:rPr lang="de-DE"/>
              <a:t> </a:t>
            </a:r>
            <a:r>
              <a:rPr lang="de-DE" err="1"/>
              <a:t>outliers</a:t>
            </a:r>
            <a:r>
              <a:rPr lang="de-DE"/>
              <a:t> (</a:t>
            </a:r>
            <a:r>
              <a:rPr lang="de-DE" err="1"/>
              <a:t>often</a:t>
            </a:r>
            <a:r>
              <a:rPr lang="de-DE"/>
              <a:t> </a:t>
            </a:r>
            <a:r>
              <a:rPr lang="de-DE" err="1"/>
              <a:t>marked</a:t>
            </a:r>
            <a:r>
              <a:rPr lang="de-DE"/>
              <a:t> </a:t>
            </a:r>
            <a:r>
              <a:rPr lang="de-DE" err="1"/>
              <a:t>as</a:t>
            </a:r>
            <a:r>
              <a:rPr lang="de-DE"/>
              <a:t> -1)</a:t>
            </a:r>
          </a:p>
          <a:p>
            <a:pPr lvl="1"/>
            <a:r>
              <a:rPr lang="de-DE" err="1"/>
              <a:t>No</a:t>
            </a:r>
            <a:r>
              <a:rPr lang="de-DE"/>
              <a:t> </a:t>
            </a:r>
            <a:r>
              <a:rPr lang="de-DE" err="1"/>
              <a:t>predetermined</a:t>
            </a:r>
            <a:r>
              <a:rPr lang="de-DE"/>
              <a:t> </a:t>
            </a:r>
            <a:r>
              <a:rPr lang="de-DE" err="1"/>
              <a:t>number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clusters</a:t>
            </a:r>
            <a:endParaRPr lang="de-DE"/>
          </a:p>
          <a:p>
            <a:r>
              <a:rPr lang="de-DE" err="1"/>
              <a:t>Disadvantages</a:t>
            </a:r>
            <a:r>
              <a:rPr lang="de-DE"/>
              <a:t>:</a:t>
            </a:r>
          </a:p>
          <a:p>
            <a:pPr lvl="1"/>
            <a:r>
              <a:rPr lang="de-DE"/>
              <a:t>Density </a:t>
            </a:r>
            <a:r>
              <a:rPr lang="de-DE" err="1"/>
              <a:t>drop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detect</a:t>
            </a:r>
            <a:r>
              <a:rPr lang="de-DE"/>
              <a:t> </a:t>
            </a:r>
            <a:r>
              <a:rPr lang="de-DE" err="1"/>
              <a:t>cluster</a:t>
            </a:r>
            <a:r>
              <a:rPr lang="de-DE"/>
              <a:t> </a:t>
            </a:r>
            <a:r>
              <a:rPr lang="de-DE" err="1"/>
              <a:t>borders</a:t>
            </a:r>
            <a:endParaRPr lang="de-DE"/>
          </a:p>
          <a:p>
            <a:pPr lvl="1"/>
            <a:r>
              <a:rPr lang="de-DE" err="1"/>
              <a:t>Scaling</a:t>
            </a:r>
            <a:r>
              <a:rPr lang="de-DE"/>
              <a:t> </a:t>
            </a:r>
            <a:r>
              <a:rPr lang="de-DE" err="1"/>
              <a:t>is</a:t>
            </a:r>
            <a:r>
              <a:rPr lang="de-DE"/>
              <a:t> </a:t>
            </a:r>
            <a:r>
              <a:rPr lang="de-DE" err="1"/>
              <a:t>necessary</a:t>
            </a:r>
            <a:endParaRPr lang="de-DE"/>
          </a:p>
          <a:p>
            <a:pPr lvl="1"/>
            <a:r>
              <a:rPr lang="de-DE"/>
              <a:t>Dimensional </a:t>
            </a:r>
            <a:r>
              <a:rPr lang="de-DE" err="1"/>
              <a:t>Reduction</a:t>
            </a:r>
            <a:r>
              <a:rPr lang="de-D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67061737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LightSeedRightStep">
      <a:dk1>
        <a:srgbClr val="000000"/>
      </a:dk1>
      <a:lt1>
        <a:srgbClr val="FFFFFF"/>
      </a:lt1>
      <a:dk2>
        <a:srgbClr val="402441"/>
      </a:dk2>
      <a:lt2>
        <a:srgbClr val="E8E6E2"/>
      </a:lt2>
      <a:accent1>
        <a:srgbClr val="7093EC"/>
      </a:accent1>
      <a:accent2>
        <a:srgbClr val="6651E8"/>
      </a:accent2>
      <a:accent3>
        <a:srgbClr val="B570EC"/>
      </a:accent3>
      <a:accent4>
        <a:srgbClr val="E451E8"/>
      </a:accent4>
      <a:accent5>
        <a:srgbClr val="EC70BC"/>
      </a:accent5>
      <a:accent6>
        <a:srgbClr val="E8516E"/>
      </a:accent6>
      <a:hlink>
        <a:srgbClr val="918158"/>
      </a:hlink>
      <a:folHlink>
        <a:srgbClr val="7F7F7F"/>
      </a:folHlink>
    </a:clrScheme>
    <a:fontScheme name="Avenir">
      <a:majorFont>
        <a:latin typeface="Tw Cen MT"/>
        <a:ea typeface=""/>
        <a:cs typeface=""/>
      </a:majorFont>
      <a:minorFont>
        <a:latin typeface="Tw Cen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722</Words>
  <Application>Microsoft Office PowerPoint</Application>
  <PresentationFormat>Breitbild</PresentationFormat>
  <Paragraphs>93</Paragraphs>
  <Slides>12</Slides>
  <Notes>9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3" baseType="lpstr">
      <vt:lpstr>GradientRiseVTI</vt:lpstr>
      <vt:lpstr>Unsupervised Learning</vt:lpstr>
      <vt:lpstr>Unsupervised vs Supervised</vt:lpstr>
      <vt:lpstr>Calculate Euklidean Distance</vt:lpstr>
      <vt:lpstr>Clustering</vt:lpstr>
      <vt:lpstr>PowerPoint-Präsentation</vt:lpstr>
      <vt:lpstr>K-mEans Clustering</vt:lpstr>
      <vt:lpstr>Advantages and Disadvantages of K-means</vt:lpstr>
      <vt:lpstr>DB-Scan</vt:lpstr>
      <vt:lpstr>Advantages and Disadvantages</vt:lpstr>
      <vt:lpstr>Hierachical Clustering</vt:lpstr>
      <vt:lpstr>Advantages and Disadvantages of hierachical Clustering</vt:lpstr>
      <vt:lpstr>Autoencoders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Unsupervised Learning</dc:title>
  <dc:creator>Maximilian Zeidler</dc:creator>
  <cp:lastModifiedBy>Maximilian Zeidler</cp:lastModifiedBy>
  <cp:revision>4</cp:revision>
  <dcterms:created xsi:type="dcterms:W3CDTF">2023-01-16T21:10:47Z</dcterms:created>
  <dcterms:modified xsi:type="dcterms:W3CDTF">2023-01-22T11:10:37Z</dcterms:modified>
</cp:coreProperties>
</file>

<file path=docProps/thumbnail.jpeg>
</file>